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Helvetica Neue"/>
      <p:regular r:id="rId16"/>
      <p:bold r:id="rId17"/>
      <p:italic r:id="rId18"/>
      <p:boldItalic r:id="rId19"/>
    </p:embeddedFont>
    <p:embeddedFont>
      <p:font typeface="Libre Franklin Thin"/>
      <p:regular r:id="rId20"/>
      <p:bold r:id="rId21"/>
      <p:italic r:id="rId22"/>
      <p:boldItalic r:id="rId23"/>
    </p:embeddedFont>
    <p:embeddedFont>
      <p:font typeface="Questrial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g/IETq2WsV5LPvLxroo+HhiTQP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Thin-regular.fntdata"/><Relationship Id="rId22" Type="http://schemas.openxmlformats.org/officeDocument/2006/relationships/font" Target="fonts/LibreFranklinThin-italic.fntdata"/><Relationship Id="rId21" Type="http://schemas.openxmlformats.org/officeDocument/2006/relationships/font" Target="fonts/LibreFranklinThin-bold.fntdata"/><Relationship Id="rId24" Type="http://schemas.openxmlformats.org/officeDocument/2006/relationships/font" Target="fonts/Questrial-regular.fntdata"/><Relationship Id="rId23" Type="http://schemas.openxmlformats.org/officeDocument/2006/relationships/font" Target="fonts/LibreFranklinThin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bold.fntdata"/><Relationship Id="rId16" Type="http://schemas.openxmlformats.org/officeDocument/2006/relationships/font" Target="fonts/HelveticaNeue-regular.fntdata"/><Relationship Id="rId19" Type="http://schemas.openxmlformats.org/officeDocument/2006/relationships/font" Target="fonts/HelveticaNeue-boldItalic.fntdata"/><Relationship Id="rId18" Type="http://schemas.openxmlformats.org/officeDocument/2006/relationships/font" Target="fonts/HelveticaNeue-italic.fntdata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/Users/sebastianvillasante/Dropbox/CCS_EU/Tabla_Analisis_Industri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S" sz="2400" dirty="0" err="1"/>
              <a:t>Carbon</a:t>
            </a:r>
            <a:r>
              <a:rPr lang="es-ES" sz="2400" dirty="0"/>
              <a:t> (</a:t>
            </a:r>
            <a:r>
              <a:rPr lang="es-ES" sz="2400" dirty="0" err="1"/>
              <a:t>MtC</a:t>
            </a:r>
            <a:r>
              <a:rPr lang="es-ES" sz="2400" dirty="0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62859460224008"/>
          <c:y val="0.11219903300227541"/>
          <c:w val="0.8237028270612885"/>
          <c:h val="0.79327236629678521"/>
        </c:manualLayout>
      </c:layout>
      <c:lineChart>
        <c:grouping val="standard"/>
        <c:varyColors val="0"/>
        <c:ser>
          <c:idx val="0"/>
          <c:order val="0"/>
          <c:tx>
            <c:strRef>
              <c:f>'curva de oferta'!$D$22</c:f>
              <c:strCache>
                <c:ptCount val="1"/>
                <c:pt idx="0">
                  <c:v>P</c:v>
                </c:pt>
              </c:strCache>
            </c:strRef>
          </c:tx>
          <c:spPr>
            <a:ln w="88900" cap="rnd">
              <a:solidFill>
                <a:srgbClr val="00B050"/>
              </a:solidFill>
            </a:ln>
          </c:spPr>
          <c:marker>
            <c:symbol val="none"/>
          </c:marker>
          <c:dLbls>
            <c:delete val="1"/>
          </c:dLbls>
          <c:cat>
            <c:numRef>
              <c:f>'curva de oferta'!$E$23:$E$27</c:f>
              <c:numCache>
                <c:formatCode>#,##0</c:formatCode>
                <c:ptCount val="5"/>
                <c:pt idx="0">
                  <c:v>0</c:v>
                </c:pt>
                <c:pt idx="1">
                  <c:v>156922.9843876939</c:v>
                </c:pt>
                <c:pt idx="2">
                  <c:v>1289904.8564179312</c:v>
                </c:pt>
                <c:pt idx="3">
                  <c:v>5851681.7664242228</c:v>
                </c:pt>
                <c:pt idx="4">
                  <c:v>23422931.023321468</c:v>
                </c:pt>
              </c:numCache>
            </c:numRef>
          </c:cat>
          <c:val>
            <c:numRef>
              <c:f>'curva de oferta'!$D$23:$D$27</c:f>
              <c:numCache>
                <c:formatCode>0</c:formatCode>
                <c:ptCount val="5"/>
                <c:pt idx="0">
                  <c:v>4.3940780470401687E-3</c:v>
                </c:pt>
                <c:pt idx="1">
                  <c:v>86.945137327143584</c:v>
                </c:pt>
                <c:pt idx="2">
                  <c:v>290.22190257296637</c:v>
                </c:pt>
                <c:pt idx="3">
                  <c:v>1137.5913442945848</c:v>
                </c:pt>
                <c:pt idx="4">
                  <c:v>3888.9649782862352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3C3-C348-912F-CFB12B4938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47063224"/>
        <c:axId val="2147065992"/>
      </c:lineChart>
      <c:catAx>
        <c:axId val="2147063224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crossAx val="2147065992"/>
        <c:crosses val="autoZero"/>
        <c:auto val="1"/>
        <c:lblAlgn val="ctr"/>
        <c:lblOffset val="100"/>
        <c:noMultiLvlLbl val="0"/>
      </c:catAx>
      <c:valAx>
        <c:axId val="2147065992"/>
        <c:scaling>
          <c:orientation val="minMax"/>
          <c:max val="4500"/>
        </c:scaling>
        <c:delete val="0"/>
        <c:axPos val="l"/>
        <c:title>
          <c:tx>
            <c:rich>
              <a:bodyPr/>
              <a:lstStyle/>
              <a:p>
                <a:pPr>
                  <a:defRPr lang="en-GB" sz="2000" noProof="0"/>
                </a:pPr>
                <a:r>
                  <a:rPr lang="en-GB" sz="2000" noProof="0" dirty="0"/>
                  <a:t>ETS (in USD dollars)</a:t>
                </a:r>
              </a:p>
            </c:rich>
          </c:tx>
          <c:layout>
            <c:manualLayout>
              <c:xMode val="edge"/>
              <c:yMode val="edge"/>
              <c:x val="2.1096547060227542E-2"/>
              <c:y val="0.29762218573987248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s-ES"/>
          </a:p>
        </c:txPr>
        <c:crossAx val="2147063224"/>
        <c:crosses val="autoZero"/>
        <c:crossBetween val="between"/>
        <c:majorUnit val="500"/>
      </c:valAx>
    </c:plotArea>
    <c:plotVisOnly val="1"/>
    <c:dispBlanksAs val="gap"/>
    <c:showDLblsOverMax val="0"/>
  </c:chart>
  <c:txPr>
    <a:bodyPr/>
    <a:lstStyle/>
    <a:p>
      <a:pPr>
        <a:defRPr sz="1600">
          <a:solidFill>
            <a:schemeClr val="bg1"/>
          </a:solidFill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Esto es lo que ocurriria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9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10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23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1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1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13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2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14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27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15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28"/>
          <p:cNvCxnSpPr/>
          <p:nvPr/>
        </p:nvCxnSpPr>
        <p:spPr>
          <a:xfrm>
            <a:off x="492125" y="1681162"/>
            <a:ext cx="425450" cy="1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28"/>
          <p:cNvSpPr txBox="1"/>
          <p:nvPr>
            <p:ph idx="12" type="sldNum"/>
          </p:nvPr>
        </p:nvSpPr>
        <p:spPr>
          <a:xfrm>
            <a:off x="8628444" y="6290058"/>
            <a:ext cx="393319" cy="380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16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65" name="Google Shape;6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5" y="1587"/>
            <a:ext cx="9169400" cy="114617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9"/>
          <p:cNvSpPr txBox="1"/>
          <p:nvPr/>
        </p:nvSpPr>
        <p:spPr>
          <a:xfrm>
            <a:off x="606425" y="6328463"/>
            <a:ext cx="941884" cy="189124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E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oceanpanel.org</a:t>
            </a:r>
            <a:endParaRPr/>
          </a:p>
        </p:txBody>
      </p:sp>
      <p:pic>
        <p:nvPicPr>
          <p:cNvPr descr="image.png" id="67" name="Google Shape;6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7587" y="6091237"/>
            <a:ext cx="1430338" cy="5207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9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17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72" name="Google Shape;7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58750" cy="1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30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3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5">
    <p:bg>
      <p:bgPr>
        <a:gradFill>
          <a:gsLst>
            <a:gs pos="0">
              <a:srgbClr val="0000FF"/>
            </a:gs>
            <a:gs pos="100000">
              <a:srgbClr val="000076"/>
            </a:gs>
          </a:gsLst>
          <a:lin ang="16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3600"/>
              <a:buFont typeface="Libre Franklin Thin"/>
              <a:buNone/>
              <a:defRPr b="1" sz="3600">
                <a:solidFill>
                  <a:srgbClr val="00FF00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Libre Franklin Thin"/>
              <a:buChar char="•"/>
              <a:defRPr b="1">
                <a:solidFill>
                  <a:srgbClr val="FFFF00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indent="-4318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Libre Franklin Thin"/>
              <a:buChar char="•"/>
              <a:defRPr b="1">
                <a:solidFill>
                  <a:srgbClr val="FFFF00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Libre Franklin Thin"/>
              <a:buChar char="•"/>
              <a:defRPr b="1">
                <a:solidFill>
                  <a:srgbClr val="FFFF00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3pPr>
            <a:lvl4pPr indent="-4318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Libre Franklin Thin"/>
              <a:buChar char="•"/>
              <a:defRPr b="1">
                <a:solidFill>
                  <a:srgbClr val="FFFF00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4pPr>
            <a:lvl5pPr indent="-4318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00"/>
              </a:buClr>
              <a:buSzPts val="3200"/>
              <a:buFont typeface="Libre Franklin Thin"/>
              <a:buChar char="•"/>
              <a:defRPr b="1">
                <a:solidFill>
                  <a:srgbClr val="FFFF00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2" type="sldNum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6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7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 8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8256726" y="6414760"/>
            <a:ext cx="258624" cy="2483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3.png"/><Relationship Id="rId7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mailto:sebastia.villasante@usc.es" TargetMode="External"/><Relationship Id="rId10" Type="http://schemas.openxmlformats.org/officeDocument/2006/relationships/hyperlink" Target="mailto:sebastia.villasante@usc.es" TargetMode="External"/><Relationship Id="rId13" Type="http://schemas.openxmlformats.org/officeDocument/2006/relationships/image" Target="../media/image5.png"/><Relationship Id="rId12" Type="http://schemas.openxmlformats.org/officeDocument/2006/relationships/hyperlink" Target="mailto:sebastia.villasante@usc.es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hyperlink" Target="mailto:sebastia.villasante@usc.es" TargetMode="External"/><Relationship Id="rId9" Type="http://schemas.openxmlformats.org/officeDocument/2006/relationships/hyperlink" Target="mailto:sebastia.villasante@usc.es" TargetMode="External"/><Relationship Id="rId15" Type="http://schemas.openxmlformats.org/officeDocument/2006/relationships/hyperlink" Target="mailto:sebastian.villasante@usc.es" TargetMode="External"/><Relationship Id="rId14" Type="http://schemas.openxmlformats.org/officeDocument/2006/relationships/image" Target="../media/image2.png"/><Relationship Id="rId17" Type="http://schemas.openxmlformats.org/officeDocument/2006/relationships/image" Target="../media/image18.png"/><Relationship Id="rId16" Type="http://schemas.openxmlformats.org/officeDocument/2006/relationships/image" Target="../media/image17.png"/><Relationship Id="rId5" Type="http://schemas.openxmlformats.org/officeDocument/2006/relationships/hyperlink" Target="mailto:sebastia.villasante@usc.es" TargetMode="External"/><Relationship Id="rId6" Type="http://schemas.openxmlformats.org/officeDocument/2006/relationships/hyperlink" Target="mailto:sebastia.villasante@usc.es" TargetMode="External"/><Relationship Id="rId7" Type="http://schemas.openxmlformats.org/officeDocument/2006/relationships/hyperlink" Target="mailto:sebastia.villasante@usc.es" TargetMode="External"/><Relationship Id="rId8" Type="http://schemas.openxmlformats.org/officeDocument/2006/relationships/hyperlink" Target="mailto:sebastia.villasante@usc.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:\Second Copy\Fotos\Fotos pesca formato presentacion\pesca181.jpg"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00651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Imagen 4"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490" y="5891721"/>
            <a:ext cx="1670594" cy="769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55832" y="5718796"/>
            <a:ext cx="1386678" cy="95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92839" y="5613721"/>
            <a:ext cx="1759352" cy="1163287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"/>
          <p:cNvSpPr txBox="1"/>
          <p:nvPr/>
        </p:nvSpPr>
        <p:spPr>
          <a:xfrm>
            <a:off x="14663" y="1493515"/>
            <a:ext cx="9129337" cy="1264942"/>
          </a:xfrm>
          <a:prstGeom prst="rect">
            <a:avLst/>
          </a:prstGeom>
          <a:solidFill>
            <a:schemeClr val="dk1">
              <a:alpha val="75686"/>
            </a:schemeClr>
          </a:solidFill>
          <a:ln>
            <a:noFill/>
          </a:ln>
        </p:spPr>
        <p:txBody>
          <a:bodyPr anchorCtr="0" anchor="ctr" bIns="45700" lIns="45700" spcFirstLastPara="1" rIns="45700" wrap="square" tIns="45700">
            <a:normAutofit fontScale="85000" lnSpcReduction="1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r>
              <a:rPr b="1" i="0" lang="es-ES" sz="36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Fisheries management through carbon sequestration would improve climate resilience</a:t>
            </a: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-3013" y="4099544"/>
            <a:ext cx="9143999" cy="282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Villasante S</a:t>
            </a:r>
            <a:r>
              <a:rPr b="1" baseline="3000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Prellezo R</a:t>
            </a:r>
            <a:r>
              <a:rPr b="1" baseline="3000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Da Rocha JM</a:t>
            </a:r>
            <a:r>
              <a:rPr b="1" baseline="3000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Santiago de Compostela</a:t>
            </a:r>
            <a:r>
              <a:rPr b="0" baseline="3000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AZTI</a:t>
            </a:r>
            <a:r>
              <a:rPr b="0" baseline="3000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University of Vigo (Spain)</a:t>
            </a:r>
            <a:r>
              <a:rPr b="0" baseline="3000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est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est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24222" y="5682326"/>
            <a:ext cx="1543627" cy="1122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"/>
          <p:cNvSpPr txBox="1"/>
          <p:nvPr>
            <p:ph idx="4294967295" type="title"/>
          </p:nvPr>
        </p:nvSpPr>
        <p:spPr>
          <a:xfrm>
            <a:off x="368969" y="208547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s-E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Take home message</a:t>
            </a:r>
            <a:endParaRPr/>
          </a:p>
        </p:txBody>
      </p:sp>
      <p:sp>
        <p:nvSpPr>
          <p:cNvPr id="152" name="Google Shape;152;p10"/>
          <p:cNvSpPr txBox="1"/>
          <p:nvPr>
            <p:ph idx="4294967295" type="body"/>
          </p:nvPr>
        </p:nvSpPr>
        <p:spPr>
          <a:xfrm>
            <a:off x="524287" y="1203413"/>
            <a:ext cx="7488745" cy="5349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/>
              <a:t>Institutional acceptance depends on political decision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/>
              <a:t>Low carbon fishing will increase fish biomass and carbon sequestration =&gt; more resilient fish and ocean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/>
              <a:t>More equitable distribution of fishery resources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/>
              <a:t>Portfolio of solutions to reduce overfishing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s-ES" sz="2800"/>
              <a:t>Non-rivalry with current fisheries management systems (e.g. MPAs)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ark, ocean floor&#10;&#10;Description automatically generated" id="157" name="Google Shape;15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573"/>
            <a:ext cx="9144000" cy="5473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1"/>
          <p:cNvSpPr txBox="1"/>
          <p:nvPr/>
        </p:nvSpPr>
        <p:spPr>
          <a:xfrm>
            <a:off x="593841" y="235500"/>
            <a:ext cx="8046086" cy="53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s-E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sng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hlinkClick r:id="rId9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sng" cap="none" strike="noStrike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  <a:hlinkClick r:id="rId10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sng" cap="none" strike="noStrike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  <a:hlinkClick r:id="rId11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sng" cap="none" strike="noStrike">
              <a:solidFill>
                <a:srgbClr val="0432FF"/>
              </a:solidFill>
              <a:latin typeface="Calibri"/>
              <a:ea typeface="Calibri"/>
              <a:cs typeface="Calibri"/>
              <a:sym typeface="Calibri"/>
              <a:hlinkClick r:id="rId12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n 4" id="159" name="Google Shape;159;p1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91786" y="5844748"/>
            <a:ext cx="1273215" cy="610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mail Icon Large Envelope | Ikon gratis, Clip art, Foto abstrak" id="160" name="Google Shape;160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88026" y="6043693"/>
            <a:ext cx="431351" cy="25122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1"/>
          <p:cNvSpPr txBox="1"/>
          <p:nvPr/>
        </p:nvSpPr>
        <p:spPr>
          <a:xfrm>
            <a:off x="3889270" y="5984639"/>
            <a:ext cx="2738889" cy="33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sebastian.villasante@usc.es</a:t>
            </a: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62" name="Google Shape;162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729581" y="5683532"/>
            <a:ext cx="1386965" cy="100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749491" y="5924845"/>
            <a:ext cx="474851" cy="48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1"/>
          <p:cNvSpPr/>
          <p:nvPr/>
        </p:nvSpPr>
        <p:spPr>
          <a:xfrm>
            <a:off x="7345674" y="6033994"/>
            <a:ext cx="141558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s-E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@SebVillasante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758" y="1226087"/>
            <a:ext cx="8566484" cy="518143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203434" y="81147"/>
            <a:ext cx="873713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Life on our Planet depends 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healthy oceans  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473341" y="6407521"/>
            <a:ext cx="46706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</a:pPr>
            <a:r>
              <a:rPr b="0" i="0" lang="es-E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Folke et al. (2016) Ecology and Society</a:t>
            </a:r>
            <a:endParaRPr b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118109" y="168758"/>
            <a:ext cx="8907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Fishing is preventing blue sequestration  </a:t>
            </a:r>
            <a:endParaRPr/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266" y="960699"/>
            <a:ext cx="8283068" cy="540537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6046710" y="6452634"/>
            <a:ext cx="3097290" cy="34051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Mariani et al. (2020) 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070" y="1562582"/>
            <a:ext cx="4088839" cy="427974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118109" y="266757"/>
            <a:ext cx="8907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Shadow prices for blue carbon</a:t>
            </a: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88840" y="1299258"/>
            <a:ext cx="4896091" cy="454306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"/>
          <p:cNvSpPr/>
          <p:nvPr/>
        </p:nvSpPr>
        <p:spPr>
          <a:xfrm>
            <a:off x="4598716" y="6135892"/>
            <a:ext cx="4386213" cy="57888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Managi &amp; Kumar (2018) Inclusive Wealth Report 2018. London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159070" y="6156661"/>
            <a:ext cx="3929770" cy="57888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Dasgupta (2021) The economics of biodiversity: The Dasgupta Review, London.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/>
          <p:nvPr>
            <p:ph idx="4294967295" type="title"/>
          </p:nvPr>
        </p:nvSpPr>
        <p:spPr>
          <a:xfrm>
            <a:off x="127322" y="298867"/>
            <a:ext cx="9016678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b="1" i="0" lang="es-E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Global CO</a:t>
            </a:r>
            <a:r>
              <a:rPr b="1" baseline="-25000" i="0" lang="es-E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s-E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emissions and </a:t>
            </a:r>
            <a:br>
              <a:rPr b="1" i="0" lang="es-E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s-ES" sz="3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Paris Agreement </a:t>
            </a:r>
            <a:endParaRPr/>
          </a:p>
        </p:txBody>
      </p:sp>
      <p:sp>
        <p:nvSpPr>
          <p:cNvPr id="115" name="Google Shape;115;p5"/>
          <p:cNvSpPr txBox="1"/>
          <p:nvPr>
            <p:ph idx="4294967295" type="body"/>
          </p:nvPr>
        </p:nvSpPr>
        <p:spPr>
          <a:xfrm>
            <a:off x="517967" y="1446835"/>
            <a:ext cx="7458970" cy="5411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</a:rPr>
              <a:t>Paris Agreement provides a robust basis for the use of international markets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</a:rPr>
              <a:t>The EU emissions trading system is the main EU policy to combat climate change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</a:rPr>
              <a:t>The EU ETS remains the world’s biggest emission trading market, over ¾ of global carbon trade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</a:rPr>
              <a:t>A “</a:t>
            </a:r>
            <a:r>
              <a:rPr i="1" lang="es-ES" sz="2400">
                <a:solidFill>
                  <a:schemeClr val="dk1"/>
                </a:solidFill>
              </a:rPr>
              <a:t>cap and trade</a:t>
            </a:r>
            <a:r>
              <a:rPr lang="es-ES" sz="2400">
                <a:solidFill>
                  <a:schemeClr val="dk1"/>
                </a:solidFill>
              </a:rPr>
              <a:t>” system:</a:t>
            </a:r>
            <a:endParaRPr/>
          </a:p>
          <a:p>
            <a:pPr indent="-326571" lvl="1" marL="78377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s-ES" sz="2400">
                <a:solidFill>
                  <a:schemeClr val="dk1"/>
                </a:solidFill>
              </a:rPr>
              <a:t>Total amount of certain greenhouse gases allowed to emit each year</a:t>
            </a:r>
            <a:endParaRPr/>
          </a:p>
          <a:p>
            <a:pPr indent="-326571" lvl="1" marL="78377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s-ES" sz="2400">
                <a:solidFill>
                  <a:schemeClr val="dk1"/>
                </a:solidFill>
              </a:rPr>
              <a:t>Companies receive/buy emission allowances </a:t>
            </a:r>
            <a:endParaRPr/>
          </a:p>
          <a:p>
            <a:pPr indent="-174171" lvl="1" marL="783771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16" name="Google Shape;116;p5"/>
          <p:cNvSpPr/>
          <p:nvPr/>
        </p:nvSpPr>
        <p:spPr>
          <a:xfrm>
            <a:off x="5757952" y="6275596"/>
            <a:ext cx="3097290" cy="37456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European Commission (2021)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/>
          <p:nvPr>
            <p:ph type="title"/>
          </p:nvPr>
        </p:nvSpPr>
        <p:spPr>
          <a:xfrm>
            <a:off x="0" y="226621"/>
            <a:ext cx="9144000" cy="8617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s-E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fisheries sector and the carbon markets </a:t>
            </a:r>
            <a:endParaRPr/>
          </a:p>
        </p:txBody>
      </p:sp>
      <p:sp>
        <p:nvSpPr>
          <p:cNvPr id="122" name="Google Shape;122;p6"/>
          <p:cNvSpPr txBox="1"/>
          <p:nvPr>
            <p:ph idx="1" type="body"/>
          </p:nvPr>
        </p:nvSpPr>
        <p:spPr>
          <a:xfrm>
            <a:off x="596890" y="1203158"/>
            <a:ext cx="8234289" cy="5522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28600" rtl="0" algn="l">
              <a:lnSpc>
                <a:spcPct val="105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s-ES" sz="2500">
                <a:latin typeface="Arial"/>
                <a:ea typeface="Arial"/>
                <a:cs typeface="Arial"/>
                <a:sym typeface="Arial"/>
              </a:rPr>
              <a:t>Society implicitly assigns carbon emission allowances  (“</a:t>
            </a:r>
            <a:r>
              <a:rPr i="1" lang="es-ES" sz="2500">
                <a:latin typeface="Arial"/>
                <a:ea typeface="Arial"/>
                <a:cs typeface="Arial"/>
                <a:sym typeface="Arial"/>
              </a:rPr>
              <a:t>shadow prices</a:t>
            </a:r>
            <a:r>
              <a:rPr lang="es-ES" sz="2500">
                <a:latin typeface="Arial"/>
                <a:ea typeface="Arial"/>
                <a:cs typeface="Arial"/>
                <a:sym typeface="Arial"/>
              </a:rPr>
              <a:t>”)</a:t>
            </a:r>
            <a:endParaRPr/>
          </a:p>
          <a:p>
            <a:pPr indent="-228600" lvl="0" marL="228600" rtl="0" algn="l">
              <a:lnSpc>
                <a:spcPct val="1056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s-ES" sz="2500">
                <a:latin typeface="Arial"/>
                <a:ea typeface="Arial"/>
                <a:cs typeface="Arial"/>
                <a:sym typeface="Arial"/>
              </a:rPr>
              <a:t>Carbon markets to know the social cost of fishing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s-E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 the economic value of prevented blue carbon sequestration </a:t>
            </a:r>
            <a:endParaRPr/>
          </a:p>
          <a:p>
            <a:pPr indent="-266700" lvl="1" marL="723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-"/>
            </a:pPr>
            <a:r>
              <a:rPr lang="es-ES" sz="2500">
                <a:latin typeface="Arial"/>
                <a:ea typeface="Arial"/>
                <a:cs typeface="Arial"/>
                <a:sym typeface="Arial"/>
              </a:rPr>
              <a:t>Catches from Sea Around Us Database (2010-2016)</a:t>
            </a:r>
            <a:endParaRPr/>
          </a:p>
          <a:p>
            <a:pPr indent="-266700" lvl="1" marL="723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-"/>
            </a:pPr>
            <a:r>
              <a:rPr lang="es-ES" sz="2500">
                <a:latin typeface="Arial"/>
                <a:ea typeface="Arial"/>
                <a:cs typeface="Arial"/>
                <a:sym typeface="Arial"/>
              </a:rPr>
              <a:t>FAO Fishing Areas</a:t>
            </a:r>
            <a:endParaRPr/>
          </a:p>
          <a:p>
            <a:pPr indent="-266700" lvl="1" marL="7239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-"/>
            </a:pPr>
            <a:r>
              <a:rPr lang="es-ES" sz="2500">
                <a:latin typeface="Arial"/>
                <a:ea typeface="Arial"/>
                <a:cs typeface="Arial"/>
                <a:sym typeface="Arial"/>
              </a:rPr>
              <a:t>Small-scale and industrial fisheries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s-ES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Reducing fishing activities which are socially negative (protein-carbon), even under limitations of existing carbon markets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14300" lvl="1" marL="7239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14300" lvl="1" marL="723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>
            <p:ph type="title"/>
          </p:nvPr>
        </p:nvSpPr>
        <p:spPr>
          <a:xfrm>
            <a:off x="80982" y="100268"/>
            <a:ext cx="8900972" cy="8086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</a:pPr>
            <a:r>
              <a:rPr b="1" lang="es-ES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Blue carbon supply curve for </a:t>
            </a:r>
            <a:br>
              <a:rPr b="1" lang="es-ES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ES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industrial fisheries </a:t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3819645" y="6383164"/>
            <a:ext cx="5243332" cy="37456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Villasante, Prellezo, Da Rocha et al. (2021) In prep.</a:t>
            </a:r>
            <a:endParaRPr/>
          </a:p>
        </p:txBody>
      </p:sp>
      <p:graphicFrame>
        <p:nvGraphicFramePr>
          <p:cNvPr id="129" name="Google Shape;129;p7"/>
          <p:cNvGraphicFramePr/>
          <p:nvPr/>
        </p:nvGraphicFramePr>
        <p:xfrm>
          <a:off x="80982" y="1041722"/>
          <a:ext cx="9049680" cy="5208607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130" name="Google Shape;130;p7"/>
          <p:cNvSpPr/>
          <p:nvPr/>
        </p:nvSpPr>
        <p:spPr>
          <a:xfrm rot="-2702209">
            <a:off x="5921191" y="4352633"/>
            <a:ext cx="347847" cy="63116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4572000" y="3312167"/>
            <a:ext cx="1770025" cy="1021554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i="0" lang="es-E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Paris Agreement Target 1.5 Cº 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title"/>
          </p:nvPr>
        </p:nvSpPr>
        <p:spPr>
          <a:xfrm>
            <a:off x="347240" y="100268"/>
            <a:ext cx="8529505" cy="8659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Font typeface="Arial"/>
              <a:buNone/>
            </a:pPr>
            <a:r>
              <a:rPr b="1" lang="es-ES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Carbon markets could help reduce overfishing and increase climate resilience</a:t>
            </a:r>
            <a:endParaRPr/>
          </a:p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240" y="1101119"/>
            <a:ext cx="8634714" cy="5288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5988" y="1101119"/>
            <a:ext cx="1365965" cy="84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8"/>
          <p:cNvSpPr/>
          <p:nvPr/>
        </p:nvSpPr>
        <p:spPr>
          <a:xfrm>
            <a:off x="3819645" y="6383164"/>
            <a:ext cx="5243332" cy="37456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Villasante, Prellezo, Da Rocha et al. (2021) In prep.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"/>
          <p:cNvSpPr txBox="1"/>
          <p:nvPr>
            <p:ph type="title"/>
          </p:nvPr>
        </p:nvSpPr>
        <p:spPr>
          <a:xfrm>
            <a:off x="260430" y="254135"/>
            <a:ext cx="8623139" cy="8922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Arial"/>
              <a:buNone/>
            </a:pPr>
            <a:r>
              <a:rPr b="1" lang="es-ES" sz="36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Towards a better distribution of oceans benefits  </a:t>
            </a:r>
            <a:endParaRPr/>
          </a:p>
        </p:txBody>
      </p:sp>
      <p:pic>
        <p:nvPicPr>
          <p:cNvPr id="145" name="Google Shape;1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430" y="1287379"/>
            <a:ext cx="8623138" cy="48703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/>
          <p:nvPr/>
        </p:nvSpPr>
        <p:spPr>
          <a:xfrm>
            <a:off x="3819645" y="6383164"/>
            <a:ext cx="5243332" cy="374568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s-E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Villasante, Prellezo, Da Rocha et al. (2021) In prep.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